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5" r:id="rId5"/>
    <p:sldId id="467" r:id="rId6"/>
    <p:sldId id="470" r:id="rId7"/>
    <p:sldId id="468" r:id="rId8"/>
    <p:sldId id="472" r:id="rId9"/>
    <p:sldId id="473"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83395" autoAdjust="0"/>
  </p:normalViewPr>
  <p:slideViewPr>
    <p:cSldViewPr snapToGrid="0">
      <p:cViewPr varScale="1">
        <p:scale>
          <a:sx n="56" d="100"/>
          <a:sy n="56" d="100"/>
        </p:scale>
        <p:origin x="1544" y="21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01/07/2025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01/07/2025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p>
          <a:p>
            <a:r>
              <a:rPr lang="en-GB" i="1" dirty="0"/>
              <a:t>GBIF collaborates with global networks and organizations to compile and standardize open, FAIR biodiversity data from freshwater ecosystems, providing essential information to support research and inform policy on freshwater biodiversity.</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40384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01/07/2025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01/07/2025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01/07/2025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01/07/2025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7/1/25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01/07/2025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01/07/2025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freshwat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freshwate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ramsar.org/" TargetMode="External"/><Relationship Id="rId2" Type="http://schemas.openxmlformats.org/officeDocument/2006/relationships/hyperlink" Target="https://geobon.org/bons/thematic-bon/freshwater-bon/" TargetMode="External"/><Relationship Id="rId1" Type="http://schemas.openxmlformats.org/officeDocument/2006/relationships/slideLayout" Target="../slideLayouts/slideLayout3.xml"/><Relationship Id="rId4" Type="http://schemas.openxmlformats.org/officeDocument/2006/relationships/hyperlink" Target="https://www.gbif.org/freshwater"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gbif.org/data-use/2R8KWsCbJyNo90UqGknehe" TargetMode="External"/><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1THS1W3ExulTm7873wx5hA" TargetMode="External"/><Relationship Id="rId5" Type="http://schemas.openxmlformats.org/officeDocument/2006/relationships/hyperlink" Target="https://www.gbif.org/data-use/1yggqM99pdspk61q0XOY1u" TargetMode="External"/><Relationship Id="rId10" Type="http://schemas.openxmlformats.org/officeDocument/2006/relationships/image" Target="../media/image15.jpeg"/><Relationship Id="rId4" Type="http://schemas.openxmlformats.org/officeDocument/2006/relationships/hyperlink" Target="https://www.gbif.org/data-use/5RSNEklU4rccErgV0T9LFt" TargetMode="External"/><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set/7e3a2242-46d6-4b90-b80c-42c5d27ed93b" TargetMode="External"/><Relationship Id="rId7" Type="http://schemas.openxmlformats.org/officeDocument/2006/relationships/hyperlink" Target="https://www.gbif.org/freshwater"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2b3a8ad6-c040-4105-9eae-cfdf0003cf88" TargetMode="External"/><Relationship Id="rId11" Type="http://schemas.openxmlformats.org/officeDocument/2006/relationships/image" Target="../media/image19.jpeg"/><Relationship Id="rId5" Type="http://schemas.openxmlformats.org/officeDocument/2006/relationships/hyperlink" Target="https://www.gbif.org/dataset/9ef059d7-5721-4ffd-a758-ef7a63221905" TargetMode="External"/><Relationship Id="rId10" Type="http://schemas.openxmlformats.org/officeDocument/2006/relationships/image" Target="../media/image18.jpeg"/><Relationship Id="rId4" Type="http://schemas.openxmlformats.org/officeDocument/2006/relationships/hyperlink" Target="https://www.gbif.org/dataset/6015b708-235e-43d2-aa8e-aced24f57e0a" TargetMode="Externa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hyperlink" Target="https://www.gbif.org/freshwater"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solidFill>
                  <a:schemeClr val="accent3"/>
                </a:solidFill>
                <a:latin typeface="Bitter" pitchFamily="2" charset="77"/>
              </a:rPr>
              <a:t>Freshwater </a:t>
            </a:r>
          </a:p>
          <a:p>
            <a:pPr algn="ctr">
              <a:lnSpc>
                <a:spcPct val="100000"/>
              </a:lnSpc>
              <a:spcBef>
                <a:spcPts val="0"/>
              </a:spcBef>
            </a:pPr>
            <a:r>
              <a:rPr lang="en-DK" sz="9600" b="1" dirty="0">
                <a:solidFill>
                  <a:schemeClr val="accent3"/>
                </a:solidFill>
                <a:latin typeface="Bitter" pitchFamily="2" charset="77"/>
              </a:rPr>
              <a:t>life</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3">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pic>
        <p:nvPicPr>
          <p:cNvPr id="4" name="Picture 3" descr="A close-up of a variety of marine life&#10;&#10;AI-generated content may be incorrect.">
            <a:extLst>
              <a:ext uri="{FF2B5EF4-FFF2-40B4-BE49-F238E27FC236}">
                <a16:creationId xmlns:a16="http://schemas.microsoft.com/office/drawing/2014/main" id="{5F1CB86C-C873-B46A-FFA9-36306384B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5160" y="3615896"/>
            <a:ext cx="11471276" cy="7563708"/>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Freshwater life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collaborates with networks across the world to facilitate greater aggregation, access and use of freshwater biodiversity data.</a:t>
            </a:r>
            <a:endParaRPr lang="en-DK" i="1" dirty="0">
              <a:latin typeface="Bitter Medium" pitchFamily="2" charset="77"/>
            </a:endParaRPr>
          </a:p>
        </p:txBody>
      </p:sp>
      <p:pic>
        <p:nvPicPr>
          <p:cNvPr id="6" name="Picture 5" descr="A group of fish and plants&#10;&#10;AI-generated content may be incorrect.">
            <a:extLst>
              <a:ext uri="{FF2B5EF4-FFF2-40B4-BE49-F238E27FC236}">
                <a16:creationId xmlns:a16="http://schemas.microsoft.com/office/drawing/2014/main" id="{C42761B2-652C-529E-9A02-49AA834A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556" y="3464728"/>
            <a:ext cx="7772400" cy="7866043"/>
          </a:xfrm>
          <a:prstGeom prst="rect">
            <a:avLst/>
          </a:prstGeom>
        </p:spPr>
      </p:pic>
      <p:sp>
        <p:nvSpPr>
          <p:cNvPr id="7" name="Text Placeholder 3">
            <a:extLst>
              <a:ext uri="{FF2B5EF4-FFF2-40B4-BE49-F238E27FC236}">
                <a16:creationId xmlns:a16="http://schemas.microsoft.com/office/drawing/2014/main" id="{EED6915F-2D7F-7B34-D4A1-F1414BA9AFF0}"/>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4">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Freshwater life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85000" lnSpcReduction="10000"/>
          </a:bodyPr>
          <a:lstStyle/>
          <a:p>
            <a:r>
              <a:rPr lang="en-GB" dirty="0"/>
              <a:t>Freshwaters are critical in supporting global biodiversity but are some of the most threatened ecosystems on the planet. This is in part due to lack of effective monitoring and limited availability and access to biodiversity data.</a:t>
            </a:r>
          </a:p>
          <a:p>
            <a:r>
              <a:rPr lang="en-GB" dirty="0"/>
              <a:t>To bridge this gap, GBIF collaborates with international networks and organizations to assemble information on life in and around rivers, lakes, wetlands and streams—providing comprehensive, freely accessible and fully interoperable data to support the understanding, monitoring, protection and restoration of Earth’s freshwater biodiversity.</a:t>
            </a:r>
          </a:p>
          <a:p>
            <a:r>
              <a:rPr lang="en-GB" dirty="0"/>
              <a:t>Partnering with leaders in the space—such as the </a:t>
            </a:r>
            <a:r>
              <a:rPr lang="en-GB" dirty="0">
                <a:hlinkClick r:id="rId2"/>
              </a:rPr>
              <a:t>Freshwater Biodiversity Observation Network</a:t>
            </a:r>
            <a:r>
              <a:rPr lang="en-GB" dirty="0"/>
              <a:t> (FW BON) and the </a:t>
            </a:r>
            <a:r>
              <a:rPr lang="en-GB" dirty="0">
                <a:hlinkClick r:id="rId3"/>
              </a:rPr>
              <a:t>Ramsar Convention on Wetlands</a:t>
            </a:r>
            <a:r>
              <a:rPr lang="en-GB" dirty="0"/>
              <a:t>—GBIF aims to compile, harmonize and share critical biodiversity datasets that inform science, policy and conservation efforts worldwide.</a:t>
            </a:r>
          </a:p>
        </p:txBody>
      </p:sp>
      <p:sp>
        <p:nvSpPr>
          <p:cNvPr id="3" name="Text Placeholder 3">
            <a:extLst>
              <a:ext uri="{FF2B5EF4-FFF2-40B4-BE49-F238E27FC236}">
                <a16:creationId xmlns:a16="http://schemas.microsoft.com/office/drawing/2014/main" id="{66FA8941-5C2F-8E13-9963-F65A1F9D278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4">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freshwater biodiversity</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Exploring 100 million years of turtle niches to predict range shifts under future climates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Animals working hard to reshape the surface of the planet</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Dams and diversions threaten freshwater dolphin habitats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Diversification of neotropical freshwater fishes</a:t>
            </a:r>
            <a:endParaRPr lang="en-GB" dirty="0"/>
          </a:p>
        </p:txBody>
      </p:sp>
      <p:sp>
        <p:nvSpPr>
          <p:cNvPr id="2" name="Text Placeholder 3">
            <a:extLst>
              <a:ext uri="{FF2B5EF4-FFF2-40B4-BE49-F238E27FC236}">
                <a16:creationId xmlns:a16="http://schemas.microsoft.com/office/drawing/2014/main" id="{8715B587-A7B3-F74B-ADEC-3FCA1B6829C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rPr>
              <a:t>https://</a:t>
            </a:r>
            <a:r>
              <a:rPr lang="en-GB" sz="3200" dirty="0" err="1">
                <a:solidFill>
                  <a:schemeClr val="accent1"/>
                </a:solidFill>
              </a:rPr>
              <a:t>www.gbif.org</a:t>
            </a:r>
            <a:r>
              <a:rPr lang="en-GB" sz="3200" dirty="0">
                <a:solidFill>
                  <a:schemeClr val="accent1"/>
                </a:solidFill>
              </a:rPr>
              <a:t>/resource/</a:t>
            </a:r>
            <a:r>
              <a:rPr lang="en-GB" sz="3200" dirty="0" err="1">
                <a:solidFill>
                  <a:schemeClr val="accent1"/>
                </a:solidFill>
              </a:rPr>
              <a:t>search?q</a:t>
            </a:r>
            <a:r>
              <a:rPr lang="en-GB" sz="3200" dirty="0">
                <a:solidFill>
                  <a:schemeClr val="accent1"/>
                </a:solidFill>
              </a:rPr>
              <a:t>=</a:t>
            </a:r>
            <a:r>
              <a:rPr lang="en-GB" sz="3200" dirty="0" err="1">
                <a:solidFill>
                  <a:schemeClr val="accent1"/>
                </a:solidFill>
              </a:rPr>
              <a:t>Freshwater&amp;contentType</a:t>
            </a:r>
            <a:r>
              <a:rPr lang="en-GB" sz="3200" dirty="0">
                <a:solidFill>
                  <a:schemeClr val="accent1"/>
                </a:solidFill>
              </a:rPr>
              <a:t>=</a:t>
            </a:r>
            <a:r>
              <a:rPr lang="en-GB" sz="3200" dirty="0" err="1">
                <a:solidFill>
                  <a:schemeClr val="accent1"/>
                </a:solidFill>
              </a:rPr>
              <a:t>dataUse&amp;topics</a:t>
            </a:r>
            <a:r>
              <a:rPr lang="en-GB" sz="3200" dirty="0">
                <a:solidFill>
                  <a:schemeClr val="accent1"/>
                </a:solidFill>
              </a:rPr>
              <a:t>=FRESHWATER</a:t>
            </a:r>
            <a:endParaRPr lang="en-DK" sz="3200" dirty="0">
              <a:solidFill>
                <a:schemeClr val="accent1"/>
              </a:solidFill>
            </a:endParaRPr>
          </a:p>
        </p:txBody>
      </p:sp>
      <p:pic>
        <p:nvPicPr>
          <p:cNvPr id="8" name="Picture Placeholder 7">
            <a:extLst>
              <a:ext uri="{FF2B5EF4-FFF2-40B4-BE49-F238E27FC236}">
                <a16:creationId xmlns:a16="http://schemas.microsoft.com/office/drawing/2014/main" id="{B4C226E8-8FE5-6ABF-D007-E1A88331513E}"/>
              </a:ext>
            </a:extLst>
          </p:cNvPr>
          <p:cNvPicPr>
            <a:picLocks noGrp="1" noChangeAspect="1"/>
          </p:cNvPicPr>
          <p:nvPr>
            <p:ph type="pic" sz="quarter" idx="13"/>
          </p:nvPr>
        </p:nvPicPr>
        <p:blipFill>
          <a:blip r:embed="rId7"/>
          <a:srcRect t="4442" b="4442"/>
          <a:stretch>
            <a:fillRect/>
          </a:stretch>
        </p:blipFill>
        <p:spPr>
          <a:prstGeom prst="rect">
            <a:avLst/>
          </a:prstGeom>
        </p:spPr>
      </p:pic>
      <p:pic>
        <p:nvPicPr>
          <p:cNvPr id="22" name="Picture Placeholder 21">
            <a:extLst>
              <a:ext uri="{FF2B5EF4-FFF2-40B4-BE49-F238E27FC236}">
                <a16:creationId xmlns:a16="http://schemas.microsoft.com/office/drawing/2014/main" id="{D9BBDAE3-392C-749F-8541-DEDA2E3B34FC}"/>
              </a:ext>
            </a:extLst>
          </p:cNvPr>
          <p:cNvPicPr>
            <a:picLocks noGrp="1" noChangeAspect="1"/>
          </p:cNvPicPr>
          <p:nvPr>
            <p:ph type="pic" sz="quarter" idx="18"/>
          </p:nvPr>
        </p:nvPicPr>
        <p:blipFill>
          <a:blip r:embed="rId8"/>
          <a:srcRect l="1293" r="1293"/>
          <a:stretch>
            <a:fillRect/>
          </a:stretch>
        </p:blipFill>
        <p:spPr/>
      </p:pic>
      <p:pic>
        <p:nvPicPr>
          <p:cNvPr id="23" name="Picture Placeholder 22">
            <a:extLst>
              <a:ext uri="{FF2B5EF4-FFF2-40B4-BE49-F238E27FC236}">
                <a16:creationId xmlns:a16="http://schemas.microsoft.com/office/drawing/2014/main" id="{988F7971-F667-C85A-43A6-A309B6F6F4B8}"/>
              </a:ext>
            </a:extLst>
          </p:cNvPr>
          <p:cNvPicPr>
            <a:picLocks noGrp="1" noChangeAspect="1"/>
          </p:cNvPicPr>
          <p:nvPr>
            <p:ph type="pic" sz="quarter" idx="20"/>
          </p:nvPr>
        </p:nvPicPr>
        <p:blipFill>
          <a:blip r:embed="rId9"/>
          <a:srcRect l="20633" r="20633"/>
          <a:stretch>
            <a:fillRect/>
          </a:stretch>
        </p:blipFill>
        <p:spPr/>
      </p:pic>
      <p:pic>
        <p:nvPicPr>
          <p:cNvPr id="24" name="Picture Placeholder 23">
            <a:extLst>
              <a:ext uri="{FF2B5EF4-FFF2-40B4-BE49-F238E27FC236}">
                <a16:creationId xmlns:a16="http://schemas.microsoft.com/office/drawing/2014/main" id="{6EA4B4B5-32B6-96B0-32BD-D0E4ECCF0845}"/>
              </a:ext>
            </a:extLst>
          </p:cNvPr>
          <p:cNvPicPr>
            <a:picLocks noGrp="1" noChangeAspect="1"/>
          </p:cNvPicPr>
          <p:nvPr>
            <p:ph type="pic" sz="quarter" idx="22"/>
          </p:nvPr>
        </p:nvPicPr>
        <p:blipFill>
          <a:blip r:embed="rId10"/>
          <a:srcRect l="1270" r="1270"/>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datasets of freshwater-related data</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dirty="0">
                <a:hlinkClick r:id="rId3"/>
              </a:rPr>
              <a:t>Checklist of the freshwater fishes of Colombia</a:t>
            </a:r>
            <a:endParaRPr lang="en-GB" dirty="0"/>
          </a:p>
          <a:p>
            <a:r>
              <a:rPr lang="en-GB" i="1" dirty="0"/>
              <a:t>Colombia</a:t>
            </a:r>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fontScale="92500"/>
          </a:bodyPr>
          <a:lstStyle/>
          <a:p>
            <a:r>
              <a:rPr lang="en-GB" dirty="0">
                <a:hlinkClick r:id="rId4"/>
              </a:rPr>
              <a:t>Natural History Museum Aarhus Freshwater Collection</a:t>
            </a:r>
            <a:endParaRPr lang="en-GB" dirty="0"/>
          </a:p>
          <a:p>
            <a:r>
              <a:rPr lang="en-GB" i="1" dirty="0"/>
              <a:t>Denmark &amp; adjacent countries</a:t>
            </a:r>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rmAutofit/>
          </a:bodyPr>
          <a:lstStyle/>
          <a:p>
            <a:r>
              <a:rPr lang="en-GB" dirty="0">
                <a:hlinkClick r:id="rId5"/>
              </a:rPr>
              <a:t>Macrophyte Lake Data</a:t>
            </a:r>
            <a:endParaRPr lang="en-GB" dirty="0"/>
          </a:p>
          <a:p>
            <a:r>
              <a:rPr lang="en-GB" i="1" dirty="0"/>
              <a:t>New Zealand</a:t>
            </a:r>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dirty="0">
                <a:hlinkClick r:id="rId6"/>
              </a:rPr>
              <a:t>Freshwater fish records via iRecord</a:t>
            </a:r>
            <a:endParaRPr lang="en-GB" dirty="0"/>
          </a:p>
          <a:p>
            <a:r>
              <a:rPr lang="en-GB" i="1" dirty="0"/>
              <a:t>United Kingdom</a:t>
            </a:r>
          </a:p>
        </p:txBody>
      </p:sp>
      <p:sp>
        <p:nvSpPr>
          <p:cNvPr id="2" name="Text Placeholder 3">
            <a:extLst>
              <a:ext uri="{FF2B5EF4-FFF2-40B4-BE49-F238E27FC236}">
                <a16:creationId xmlns:a16="http://schemas.microsoft.com/office/drawing/2014/main" id="{F7AD9C73-5BB3-A3EA-DDBA-D501FE54D6D6}"/>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7">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pic>
        <p:nvPicPr>
          <p:cNvPr id="13" name="Picture Placeholder 12">
            <a:extLst>
              <a:ext uri="{FF2B5EF4-FFF2-40B4-BE49-F238E27FC236}">
                <a16:creationId xmlns:a16="http://schemas.microsoft.com/office/drawing/2014/main" id="{70C5E0DC-D758-321D-BF19-D4FD54A7FAD7}"/>
              </a:ext>
            </a:extLst>
          </p:cNvPr>
          <p:cNvPicPr>
            <a:picLocks noGrp="1" noChangeAspect="1"/>
          </p:cNvPicPr>
          <p:nvPr>
            <p:ph type="pic" sz="quarter" idx="13"/>
          </p:nvPr>
        </p:nvPicPr>
        <p:blipFill>
          <a:blip r:embed="rId8"/>
          <a:srcRect t="7289" b="7289"/>
          <a:stretch>
            <a:fillRect/>
          </a:stretch>
        </p:blipFill>
        <p:spPr/>
      </p:pic>
      <p:pic>
        <p:nvPicPr>
          <p:cNvPr id="22" name="Picture Placeholder 21">
            <a:extLst>
              <a:ext uri="{FF2B5EF4-FFF2-40B4-BE49-F238E27FC236}">
                <a16:creationId xmlns:a16="http://schemas.microsoft.com/office/drawing/2014/main" id="{DAB11138-081F-9431-81DA-79821FF2B6DA}"/>
              </a:ext>
            </a:extLst>
          </p:cNvPr>
          <p:cNvPicPr>
            <a:picLocks noGrp="1" noChangeAspect="1"/>
          </p:cNvPicPr>
          <p:nvPr>
            <p:ph type="pic" sz="quarter" idx="18"/>
          </p:nvPr>
        </p:nvPicPr>
        <p:blipFill>
          <a:blip r:embed="rId9"/>
          <a:srcRect t="7269" b="7269"/>
          <a:stretch>
            <a:fillRect/>
          </a:stretch>
        </p:blipFill>
        <p:spPr/>
      </p:pic>
      <p:pic>
        <p:nvPicPr>
          <p:cNvPr id="23" name="Picture Placeholder 22">
            <a:extLst>
              <a:ext uri="{FF2B5EF4-FFF2-40B4-BE49-F238E27FC236}">
                <a16:creationId xmlns:a16="http://schemas.microsoft.com/office/drawing/2014/main" id="{E6868731-12D3-E159-96C4-37BA9865C8FC}"/>
              </a:ext>
            </a:extLst>
          </p:cNvPr>
          <p:cNvPicPr>
            <a:picLocks noGrp="1" noChangeAspect="1"/>
          </p:cNvPicPr>
          <p:nvPr>
            <p:ph type="pic" sz="quarter" idx="20"/>
          </p:nvPr>
        </p:nvPicPr>
        <p:blipFill>
          <a:blip r:embed="rId10"/>
          <a:srcRect t="7289" b="7289"/>
          <a:stretch>
            <a:fillRect/>
          </a:stretch>
        </p:blipFill>
        <p:spPr/>
      </p:pic>
      <p:pic>
        <p:nvPicPr>
          <p:cNvPr id="24" name="Picture Placeholder 23">
            <a:extLst>
              <a:ext uri="{FF2B5EF4-FFF2-40B4-BE49-F238E27FC236}">
                <a16:creationId xmlns:a16="http://schemas.microsoft.com/office/drawing/2014/main" id="{4A8720AD-C48B-8721-BBF0-E72C2F2F6A92}"/>
              </a:ext>
            </a:extLst>
          </p:cNvPr>
          <p:cNvPicPr>
            <a:picLocks noGrp="1" noChangeAspect="1"/>
          </p:cNvPicPr>
          <p:nvPr>
            <p:ph type="pic" sz="quarter" idx="22"/>
          </p:nvPr>
        </p:nvPicPr>
        <p:blipFill>
          <a:blip r:embed="rId11"/>
          <a:srcRect t="7289" b="7289"/>
          <a:stretch>
            <a:fillRect/>
          </a:stretch>
        </p:blipFill>
        <p:spPr/>
      </p:pic>
    </p:spTree>
    <p:extLst>
      <p:ext uri="{BB962C8B-B14F-4D97-AF65-F5344CB8AC3E}">
        <p14:creationId xmlns:p14="http://schemas.microsoft.com/office/powerpoint/2010/main" val="2386466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Freshwater life</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5" name="Text Placeholder 3">
            <a:extLst>
              <a:ext uri="{FF2B5EF4-FFF2-40B4-BE49-F238E27FC236}">
                <a16:creationId xmlns:a16="http://schemas.microsoft.com/office/drawing/2014/main" id="{13381AE4-60C8-5D6D-3B5C-E6E73B69EF9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3"/>
                </a:solidFill>
                <a:hlinkClick r:id="rId3">
                  <a:extLst>
                    <a:ext uri="{A12FA001-AC4F-418D-AE19-62706E023703}">
                      <ahyp:hlinkClr xmlns:ahyp="http://schemas.microsoft.com/office/drawing/2018/hyperlinkcolor" val="tx"/>
                    </a:ext>
                  </a:extLst>
                </a:hlinkClick>
              </a:rPr>
              <a:t>gbif.org/freshwater</a:t>
            </a:r>
            <a:r>
              <a:rPr lang="en-GB" sz="3200" dirty="0">
                <a:solidFill>
                  <a:schemeClr val="accent3"/>
                </a:solidFill>
              </a:rPr>
              <a:t> </a:t>
            </a:r>
            <a:endParaRPr lang="en-DK" sz="3200" dirty="0">
              <a:solidFill>
                <a:schemeClr val="accent3"/>
              </a:solidFill>
            </a:endParaRPr>
          </a:p>
        </p:txBody>
      </p:sp>
      <p:pic>
        <p:nvPicPr>
          <p:cNvPr id="6" name="Picture 5">
            <a:extLst>
              <a:ext uri="{FF2B5EF4-FFF2-40B4-BE49-F238E27FC236}">
                <a16:creationId xmlns:a16="http://schemas.microsoft.com/office/drawing/2014/main" id="{53FA608F-5CB4-98CC-BA4F-D652DAD7BA91}"/>
              </a:ext>
            </a:extLst>
          </p:cNvPr>
          <p:cNvPicPr>
            <a:picLocks noChangeAspect="1"/>
          </p:cNvPicPr>
          <p:nvPr/>
        </p:nvPicPr>
        <p:blipFill>
          <a:blip r:embed="rId4"/>
          <a:stretch>
            <a:fillRect/>
          </a:stretch>
        </p:blipFill>
        <p:spPr>
          <a:xfrm>
            <a:off x="14070965" y="3517265"/>
            <a:ext cx="7760970" cy="776097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1508</TotalTime>
  <Words>337</Words>
  <Application>Microsoft Macintosh PowerPoint</Application>
  <PresentationFormat>Custom</PresentationFormat>
  <Paragraphs>40</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Bitter SemiBold</vt:lpstr>
      <vt:lpstr>Rubik SemiBold</vt:lpstr>
      <vt:lpstr>Rubik</vt:lpstr>
      <vt:lpstr>Arial</vt:lpstr>
      <vt:lpstr>Bitter Medium</vt:lpstr>
      <vt:lpstr>Rubik Medium</vt:lpstr>
      <vt:lpstr>Bitter</vt:lpstr>
      <vt:lpstr>Tema de Office</vt:lpstr>
      <vt:lpstr>PowerPoint Presentation</vt:lpstr>
      <vt:lpstr>Freshwater life</vt:lpstr>
      <vt:lpstr>Freshwater life</vt:lpstr>
      <vt:lpstr>Featured data uses about freshwater biodiversity</vt:lpstr>
      <vt:lpstr>Featured datasets of freshwater-related data</vt:lpstr>
      <vt:lpstr>Freshwater life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15</cp:revision>
  <dcterms:created xsi:type="dcterms:W3CDTF">2025-06-24T13:49:25Z</dcterms:created>
  <dcterms:modified xsi:type="dcterms:W3CDTF">2025-07-01T09:28:15Z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